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312" r:id="rId2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AED3"/>
    <a:srgbClr val="70AB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92"/>
    <p:restoredTop sz="93764"/>
  </p:normalViewPr>
  <p:slideViewPr>
    <p:cSldViewPr snapToGrid="0" snapToObjects="1">
      <p:cViewPr varScale="1">
        <p:scale>
          <a:sx n="171" d="100"/>
          <a:sy n="171" d="100"/>
        </p:scale>
        <p:origin x="208" y="16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C8B394-12A0-FB4A-ABA2-1111DFD519A2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1D5602-D9D7-4F4F-AE0F-6CD334A3D9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6083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1D5602-D9D7-4F4F-AE0F-6CD334A3D9E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617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F3611-0C40-5647-B9EB-D2F228F0BF86}" type="datetimeFigureOut">
              <a:rPr lang="en-US" smtClean="0"/>
              <a:t>7/7/21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E7C47-9425-5447-AD3F-BAB4D27AC9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689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8266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spc="-50" dirty="0">
                <a:solidFill>
                  <a:schemeClr val="accent2"/>
                </a:solidFill>
                <a:latin typeface="NexusSans-Bold" pitchFamily="2" charset="77"/>
              </a:rPr>
              <a:t>Mission Critical Implementation</a:t>
            </a:r>
            <a:endParaRPr lang="en-US" sz="2400" b="1" spc="-50" dirty="0">
              <a:latin typeface="NexusSans-Bold" pitchFamily="2" charset="77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517051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accent2"/>
                </a:solidFill>
                <a:latin typeface="NexusSans-Bold" pitchFamily="2" charset="77"/>
              </a:rPr>
              <a:t>A roadmap of 8 key parts</a:t>
            </a:r>
            <a:endParaRPr lang="en-US" sz="1400" b="1" dirty="0">
              <a:solidFill>
                <a:schemeClr val="tx2"/>
              </a:solidFill>
              <a:latin typeface="NexusSans-Bold" pitchFamily="2" charset="77"/>
            </a:endParaRPr>
          </a:p>
          <a:p>
            <a:pPr algn="ctr"/>
            <a:endParaRPr lang="en-US" sz="1800" b="1" dirty="0">
              <a:solidFill>
                <a:schemeClr val="accent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43882" y="4158300"/>
            <a:ext cx="41793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chemeClr val="accent2"/>
                </a:solidFill>
              </a:rPr>
              <a:t>Preparation - six to twelve months </a:t>
            </a:r>
          </a:p>
          <a:p>
            <a:pPr algn="ctr"/>
            <a:r>
              <a:rPr lang="en-GB" sz="1400" b="1" dirty="0">
                <a:solidFill>
                  <a:schemeClr val="accent2"/>
                </a:solidFill>
              </a:rPr>
              <a:t>Intense implementation - two to three years </a:t>
            </a:r>
          </a:p>
          <a:p>
            <a:pPr algn="ctr"/>
            <a:r>
              <a:rPr lang="en-GB" sz="1400" b="1" dirty="0">
                <a:solidFill>
                  <a:schemeClr val="accent2"/>
                </a:solidFill>
              </a:rPr>
              <a:t>Five-year commitment to implementation activity Continuous development beyond</a:t>
            </a:r>
          </a:p>
        </p:txBody>
      </p:sp>
      <p:sp>
        <p:nvSpPr>
          <p:cNvPr id="5" name="Rectangle 4"/>
          <p:cNvSpPr/>
          <p:nvPr/>
        </p:nvSpPr>
        <p:spPr>
          <a:xfrm>
            <a:off x="-16142" y="1612094"/>
            <a:ext cx="1959429" cy="113415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/>
            <a:r>
              <a:rPr lang="en-US" sz="130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Signs of Safety </a:t>
            </a:r>
            <a:b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</a:b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 learning methods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in the workplace (group supervision, appreciative inquiry)</a:t>
            </a:r>
            <a:endParaRPr lang="en-US" sz="1300" dirty="0">
              <a:solidFill>
                <a:schemeClr val="tx2"/>
              </a:solidFill>
              <a:latin typeface="NexusSans-Regular" pitchFamily="2" charset="77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39767" y="280178"/>
            <a:ext cx="19594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• Core training and coaching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(basic, advanced, targeted, and learning </a:t>
            </a:r>
            <a:b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</a:b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and development </a:t>
            </a:r>
            <a:b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</a:b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 trajectory for practice leaders)</a:t>
            </a:r>
          </a:p>
        </p:txBody>
      </p:sp>
      <p:sp>
        <p:nvSpPr>
          <p:cNvPr id="7" name="Rectangle 6"/>
          <p:cNvSpPr/>
          <p:nvPr/>
        </p:nvSpPr>
        <p:spPr>
          <a:xfrm>
            <a:off x="42441" y="3082831"/>
            <a:ext cx="1959429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30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Aligned QA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measuring the practice — breadth (by dashboard), depth (by collaborative review) and impact (by core data) — and through feedback surveys of children and young people, families and staff; with action learning cycles</a:t>
            </a:r>
            <a:endParaRPr lang="en-US" sz="1300" dirty="0">
              <a:solidFill>
                <a:schemeClr val="tx2"/>
              </a:solidFill>
              <a:latin typeface="NexusSans-Regular" pitchFamily="2" charset="77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07406" y="3771021"/>
            <a:ext cx="220249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Aligning the IT system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over the short and long term</a:t>
            </a:r>
            <a:endParaRPr lang="en-US" sz="1300" dirty="0">
              <a:solidFill>
                <a:schemeClr val="tx2"/>
              </a:solidFill>
              <a:latin typeface="NexusSans-Regular" pitchFamily="2" charset="77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083180" y="1027903"/>
            <a:ext cx="1959429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Modelling the Signs of Safety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in leadership and connection to practice (leadership development trajectory)</a:t>
            </a:r>
            <a:endParaRPr lang="en-US" sz="1300" dirty="0">
              <a:solidFill>
                <a:schemeClr val="tx2"/>
              </a:solidFill>
              <a:latin typeface="NexusSans-Regular" pitchFamily="2" charset="77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81985" y="2310700"/>
            <a:ext cx="20922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• Case management workflow and processes fitting the Signs of Safety practice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(informed by whole system learning cases and driven by practice intensives at workflow stages)</a:t>
            </a:r>
            <a:endParaRPr lang="en-US" sz="1200" b="1" dirty="0">
              <a:solidFill>
                <a:schemeClr val="tx2"/>
              </a:solidFill>
              <a:latin typeface="NexusSans-Regular" pitchFamily="2" charset="77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092555" y="4304494"/>
            <a:ext cx="1959429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Partners engaged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to understand and work with Signs of Safety </a:t>
            </a:r>
            <a:endParaRPr lang="en-US" sz="1300" dirty="0">
              <a:solidFill>
                <a:schemeClr val="tx2"/>
              </a:solidFill>
              <a:latin typeface="NexusSans-Regular" pitchFamily="2" charset="77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6" y="885219"/>
            <a:ext cx="4309687" cy="287227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6" y="885219"/>
            <a:ext cx="4309687" cy="287227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6" y="885219"/>
            <a:ext cx="4309687" cy="287227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6" y="885219"/>
            <a:ext cx="4309687" cy="287227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6" y="885219"/>
            <a:ext cx="4309687" cy="287227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226" y="885219"/>
            <a:ext cx="4309687" cy="2872278"/>
          </a:xfrm>
          <a:prstGeom prst="rect">
            <a:avLst/>
          </a:prstGeom>
        </p:spPr>
      </p:pic>
      <p:cxnSp>
        <p:nvCxnSpPr>
          <p:cNvPr id="35" name="Straight Arrow Connector 34"/>
          <p:cNvCxnSpPr/>
          <p:nvPr/>
        </p:nvCxnSpPr>
        <p:spPr>
          <a:xfrm>
            <a:off x="2036595" y="1035832"/>
            <a:ext cx="739411" cy="539472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6297099" y="3473171"/>
            <a:ext cx="739412" cy="540913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V="1">
            <a:off x="6297099" y="1030945"/>
            <a:ext cx="739412" cy="539494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V="1">
            <a:off x="2036594" y="3474590"/>
            <a:ext cx="739412" cy="539494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824360" y="142259"/>
            <a:ext cx="2290994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lvl="0" defTabSz="914400"/>
            <a:r>
              <a:rPr lang="en-US" sz="1400" b="1" dirty="0">
                <a:solidFill>
                  <a:schemeClr val="tx2"/>
                </a:solidFill>
                <a:latin typeface="NexusSans-Bold" pitchFamily="2" charset="77"/>
              </a:rPr>
              <a:t>• </a:t>
            </a:r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Clear, explicit </a:t>
            </a:r>
          </a:p>
          <a:p>
            <a:pPr marL="285750" lvl="0" defTabSz="914400"/>
            <a:r>
              <a:rPr lang="en-US" sz="1200" b="1" dirty="0">
                <a:solidFill>
                  <a:schemeClr val="tx2"/>
                </a:solidFill>
                <a:latin typeface="NexusSans-Bold" pitchFamily="2" charset="77"/>
              </a:rPr>
              <a:t>commitment and engagement </a:t>
            </a:r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with the</a:t>
            </a:r>
          </a:p>
          <a:p>
            <a:pPr marL="285750" lvl="0" defTabSz="914400"/>
            <a:r>
              <a:rPr lang="en-US" sz="1200" dirty="0">
                <a:solidFill>
                  <a:schemeClr val="tx2"/>
                </a:solidFill>
                <a:latin typeface="NexusSans-Regular" pitchFamily="2" charset="77"/>
              </a:rPr>
              <a:t>Implementation</a:t>
            </a:r>
          </a:p>
          <a:p>
            <a:pPr marL="285750" lvl="0" indent="-285750" defTabSz="91440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33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10380</TotalTime>
  <Words>194</Words>
  <Application>Microsoft Macintosh PowerPoint</Application>
  <PresentationFormat>On-screen Show (16:9)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NexusSans-Bold</vt:lpstr>
      <vt:lpstr>NexusSans-Regular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Terry Murphy</dc:creator>
  <cp:lastModifiedBy>Catherine Mullin</cp:lastModifiedBy>
  <cp:revision>92</cp:revision>
  <dcterms:created xsi:type="dcterms:W3CDTF">2017-10-22T05:35:02Z</dcterms:created>
  <dcterms:modified xsi:type="dcterms:W3CDTF">2021-07-07T09:43:46Z</dcterms:modified>
</cp:coreProperties>
</file>